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67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06"/>
    <a:srgbClr val="B50B38"/>
    <a:srgbClr val="15B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98BE96-00E9-9949-A18D-BDBAEA53B928}" v="26" dt="2026-02-17T13:56:05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21"/>
    <p:restoredTop sz="94635"/>
  </p:normalViewPr>
  <p:slideViewPr>
    <p:cSldViewPr snapToGrid="0">
      <p:cViewPr>
        <p:scale>
          <a:sx n="74" d="100"/>
          <a:sy n="74" d="100"/>
        </p:scale>
        <p:origin x="80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7T13:54:54.906"/>
    </inkml:context>
    <inkml:brush xml:id="br0">
      <inkml:brushProperty name="width" value="0.035" units="cm"/>
      <inkml:brushProperty name="height" value="0.035" units="cm"/>
      <inkml:brushProperty name="color" value="#D7D8E4"/>
    </inkml:brush>
  </inkml:definitions>
  <inkml:trace contextRef="#ctx0" brushRef="#br0">266 468 24575,'7'0'0,"1"0"0,0 0 0,0 0 0,3-3 0,4-3 0,4-4 0,0 0 0,-4 2 0,-3 3 0,-4 3 0,2-3 0,6-3 0,4-4 0,3-2 0,-4 4 0,-7 3 0,-5 2 0,-4 2 0,-6-1 0,-6 1 0,-9 1 0,-9 1 0,-6 1 0,1 0 0,8 0 0,7 0 0,6 0 0,4 0 0,1 0 0,1 0 0,-1 0 0,-5 0 0,-7 0 0,-10 0 0,-5 2 0,-1 1 0,7 0 0,8 0 0,8-2 0,6 0 0,0 0 0,2 1 0,1 2 0,1 1 0,2 3 0,5 2 0,5 1 0,6 1 0,5 1 0,0 0 0,-1 0 0,-1-1 0,-2-5 0,0-2 0,-4-4 0,-5-2 0,-2-2 0,-5-2 0,-1-3 0,-1-1 0,0-2 0,-1 0 0,-4-1 0,-5 2 0,-5 3 0,-4 0 0,-2 1 0,2 2 0,3 3 0,6 2 0,6 0 0,3 2 0,5-1 0,3 0 0,3-2 0,1 0 0,-1 0 0,0 0 0,-1 0 0,2 0 0,2 0 0,1 0 0,0 0 0,-3 0 0,-2-1 0,2-3 0,2-2 0,1-1 0,0 2 0,-3 2 0,-4 3 0,-3 3 0,-2 1 0,-3 1 0,-2-1 0,-5-1 0,-5-1 0,-5 1 0,-4 1 0,-4 1 0,1-1 0,4 0 0,4 1 0,6-1 0,5 0 0,4 0 0,5-1 0,5-1 0,5 0 0,3 0 0,-1 0 0,-1 0 0,-2 2 0,-3 0 0,0 0 0,0-1 0,0 0 0,-1-1 0,0-1 0,0-1 0,1 0 0,6 0 0,5-4 0,0-3 0,-1-2 0,-8 0 0,-5 3 0,-4 1 0,-2 1 0,-1 0 0,-1-1 0,-5-3 0,-7-3 0,-6-3 0,-3-1 0,3 3 0,5 3 0,6 3 0,-1 0 0,-4-2 0,-5-4 0,-2 1 0,3 0 0,5 5 0,5 1 0,3 2 0,0 0 0,1 1 0,-2 1 0,1 0 0,-1 1 0,1 0 0,0 0 0,-1 1 0,0 3 0,2 2 0,2 0 0,2 1 0,-1-1 0,1 1 0,0-1 0,0 0 0,0-1 0,0 1 0,0-1 0,0 0 0,0 2 0,0 0 0,0-1 0,1 0 0,1-2 0,1-2 0,2 0 0,1-3 0,1-4 0,3-8 0,0-4 0,2-2 0,-2 3 0,-2 7 0,-1 3 0,-1 3 0,2 0 0,-1 1 0,-1 0 0,-2-1 0,-3-2 0,-1-3 0,0-1 0,0-2 0,0 1 0,0 1 0,0 3 0,0 0 0,0 2 0,0-1 0,0-1 0,0 2 0,0-2 0,-1 2 0,-1 0 0,0 1 0,-1 0 0,-1 0 0,0 2 0,0 1 0,-1 0 0,1 0 0,0 0 0,0 3 0,1 2 0,2 3 0,-1 2 0,0 2 0,0 1 0,1-2 0,-1-1 0,2-4 0,0-1 0,0 0 0,0 0 0,0 1 0,0 1 0,0 1 0,0 0 0,0-2 0,0-1 0,0 0 0,0-1 0,0 1 0,0 0 0,0 0 0,0 0 0,0 0 0,0 0 0,0 0 0,0 0 0,-1 0 0,-1 0 0,0-1 0,-2 1 0,0 0 0,0 0 0,-1-1 0,1-2 0,2-5 0,1-3 0,1-3 0,-1-3 0,1-1 0,0 2 0,0 0 0,0 4 0,0 1 0,0 1 0,0-1 0,1-1 0,1 1 0,-1 0 0,0 1 0,-1 1 0,0-2 0,0-1 0,0-1 0,0 1 0,0 0 0,0 1 0,1 2 0,0-1 0,0 1 0,1 0 0,1-1 0,2 1 0,2 2 0,1 1 0,0 1 0,-3-1 0,-1 0 0,1-1 0,-1 0 0,-2 1 0,-6 5 0,-6 2 0,-5 6 0,-1 1 0,-1 3 0,2 1 0,2-1 0,-1-1 0,3-4 0,-1-1 0,4-3 0,4 0 0,2-3 0,1 2 0,2-1 0,2-3 0,5-7 0,12-15 0,5-8 0,-1-3 0,-2 6 0,-10 12 0,-2 4 0,0 2 0,-3 1 0,-2 2 0,-3-1 0,-1-1 0,-1 0 0,0 0 0,0 0 0,-2 2 0,-1 0 0,-7-2 0,-7-3 0,-4-3 0,-2 0 0,6 3 0,6 4 0,6 5 0,2 3 0,2 3 0,1-1 0,1 0 0,4-2 0,2-1 0,1 1 0,2 0 0,-1 3 0,-1 2 0,2 0 0,-2 0 0,0-1 0,0 0 0,-3 0 0,-2-4 0,-2-1 0,0-7 0,-1-5 0,0-4 0,-3-5 0,-5-4 0,-6-4 0,-5 1 0,1 2 0,5 7 0,5 7 0,2 5 0,2 3 0,-2 2 0,0-1 0,0 3 0,-1 1 0,1 3 0,1 2 0,-1 1 0,1 2 0,-1 0 0,1 1 0,1 2 0,2 2 0,-1 1 0,0-1 0,0-1 0,0-1 0,0-1 0,1-1 0,-2-2 0,-1 1 0,1-1 0,1-3 0,2-1 0,1-2 0,1 0 0,4 0 0,2-2 0,3-2 0,0 0 0,1 0 0,0 1 0,-1 3 0,-1 3 0,0 2 0,1 2 0,3 1 0,-1 1 0,1-2 0,-2-4 0,-2-4 0,-1-2 0,0-1 0,0 0 0,9-6 0,12-10 0,14-10 0,7-6 0,-4 4 0,-10 7 0,-15 8 0,-10 5 0,-5 0 0,-5-2 0,-5-4 0,-4 0 0,-7 1 0,-3 5 0,3 3 0,1 3 0,0 2 0,-5 0 0,-11 1 0,-8 3 0,0 3 0,8 4 0,11 2 0,10 1 0,6 2 0,3 0 0,0 0 0,0-1 0,-3 2 0,-2 1 0,1-1 0,0-3 0,4-5 0,7-4 0,5-7 0,7-4 0,3-3 0,-3 0 0,-4 3 0,-6 0 0,-4-2 0,-3-3 0,-3 0 0,-1 4 0,-6 3 0,-7 3 0,-4 1 0,-3 0 0,2 0 0,3 1 0,4 2 0,4 1 0,4 3 0,3-1 0,2 1 0,1 0 0,6 0 0,5 0 0,2-2 0,2 0 0,-4-1 0,-1-2 0,-1 1 0,0-2 0,-5 0 0,-6-1 0,-11-5 0,-8-1 0,-8-2 0,-7 2 0,2 4 0,3 1 0,8 1 0,10-3 0,7-2 0,8-4 0,8-5 0,5-3 0,5 0 0,-3 2 0,-6 5 0,-5 2 0,-6 1 0,-1-1 0,0 0 0,0 0 0,-1-2 0,-3-3 0,-2-1 0,-5 1 0,-3 4 0,-2 5 0,0 2 0,2 3 0,2 4 0,3 4 0,2 4 0,3 7 0,4 5 0,0 3 0,0 2 0,0-1 0,-2-1 0,-1-3 0,-5-1 0,-6 0 0,-1-1 0,0 0 0,5-6 0,6-6 0,4-6 0,6-3 0,5-2 0,4 0 0,1 0 0,-1-1 0,-1-4 0,-1-2 0,-2-2 0,0 1 0,0 3 0,0-1 0,2-1 0,4-4 0,3-2 0,-1-1 0,-4 3 0,-4 3 0,-5 1 0,-3 1 0,-2-2 0,-2 0 0,-3-2 0,-7 3 0,-7 1 0,-2 3 0,-1 3 0,2 0 0,3 0 0,2 0 0,4 1 0,4 2 0,3 3 0,2 3 0,1 1 0,0 1 0,0 0 0,2 0 0,3 1 0,3 1 0,1-1 0,-1 0 0,-2-1 0,-1-1 0,-2-1 0,-2-2 0,-1-1 0,-1-2 0,-3 1 0,-3 0 0,-3 0 0,0-1 0,1-1 0,3-3 0,3-2 0,5-3 0,7-3 0,7 0 0,5 2 0,-2 3 0,-4 3 0,-3 0 0,-2 0 0,-2 0 0,-2 0 0,0 0 0,-1 0 0,1 0 0,-3-1 0,0-3 0,-2-5 0,0-4 0,-1-2 0,0-1 0,0 2 0,0 3 0,-1 3 0,-2 1 0,0 1 0,1 1 0,2 1 0,2 2 0,2 1 0,1 1 0,2 1 0,-1 1 0,-3 1 0,-3-1 0,-6-1 0,-4-1 0,-2 2 0,0 3 0,0 2 0,2 2 0,3 0 0,2-3 0,2-1 0,2 0 0,1 0 0,0 0 0,-1-1 0,-1 0 0,1-2 0,-3 0 0,1 0 0,-2 0 0,-2 0 0,-1-1 0,0-1 0,5 0 0,10 0 0,2 0 0,6 0 0,-6 0 0,-1-2 0,-3-1 0,-2-2 0,-2-1 0,-1 0 0,0-1 0,0 0 0,0 1 0,0 1 0,0 0 0,0 0 0,-2-2 0,-5-2 0,-5 0 0,-2 0 0,4 5 0,4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7T13:55:11.243"/>
    </inkml:context>
    <inkml:brush xml:id="br0">
      <inkml:brushProperty name="width" value="0.035" units="cm"/>
      <inkml:brushProperty name="height" value="0.035" units="cm"/>
      <inkml:brushProperty name="color" value="#D7D8E4"/>
    </inkml:brush>
  </inkml:definitions>
  <inkml:trace contextRef="#ctx0" brushRef="#br0">0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7T13:55:32.660"/>
    </inkml:context>
    <inkml:brush xml:id="br0">
      <inkml:brushProperty name="width" value="0.035" units="cm"/>
      <inkml:brushProperty name="height" value="0.035" units="cm"/>
      <inkml:brushProperty name="color" value="#D7D8E4"/>
    </inkml:brush>
  </inkml:definitions>
  <inkml:trace contextRef="#ctx0" brushRef="#br0">140 47 24575,'5'-5'0,"-1"1"0,1-1 0,-1 2 0,-1 1 0,1 0 0,1 0 0,0-1 0,0 2 0,0 0 0,-1 0 0,-1 1 0,-3 0 0,-3 0 0,-4 0 0,-2 0 0,-4 1 0,-1 1 0,1 2 0,3 1 0,2-1 0,3 0 0,1-1 0,1-2 0,2-1 0,0-3 0,3-1 0,1-2 0,1 0 0,2-1 0,3 1 0,0 1 0,-1 2 0,0 2 0,-3 0 0,-1 1 0,-1 0 0,1 0 0,0 0 0,2 1 0,0 0 0,-1 1 0,0 2 0,-3 1 0,0 5 0,-1 6 0,0 4 0,0 5 0,-1-1 0,-1-2 0,-1-4 0,-1-6 0,1-5 0,1-3 0,1-4 0,4-2 0,2-3 0,2 1 0,4-2 0,2-2 0,3-1 0,0-1 0,-3 1 0,-4 3 0,-3 2 0,-3 3 0,-2 2 0,-1 2 0,-1 3 0,0 2 0,0 2 0,-1-1 0,0-3 0,-4-1 0,-5 1 0,-6 3 0,-3 3 0,2-1 0,5-4 0,6-4 0,3-5 0,4-5 0,3-3 0,5-3 0,3-3 0,3-1 0,1-3 0,0 0 0,-1 0 0,-2 2 0,-2 4 0,-3 5 0,-4 3 0,0 2 0,-3 3 0,-1 1 0,-2 2 0,-6 6 0,-3 5 0,-4 4 0,1 1 0,4-4 0,2-3 0,1-1 0,-2 1 0,-4 5 0,-5 5 0,-1 2 0,1-1 0,3-5 0,6-5 0,2-5 0,1-1 0,1 0 0,0 0 0,0-1 0,0 0 0,0 0 0,2-1 0,-1-1 0,1-2 0,0-1 0,-2 0 0,-1 0 0,-4-2 0,-3-2 0,-1-1 0,3-2 0,4 2 0,4 1 0,2 1 0,0 0 0,1 0 0,1 0 0,0 0 0,2 0 0,1-2 0,1 0 0,1 0 0,-2 2 0,0 1 0,0 1 0,0 0 0,-1 0 0,0 0 0,0 0 0,0 1 0,3 0 0,5 0 0,11-1 0,16-1 0,5 0 0,0 0 0,-9 2 0,-9 1 0,0 2 0,0 1 0,1 2 0,0-1 0,-3 2 0,-5-1 0,-6-1 0,-5-2 0,-3-1 0,-2-1 0,-1 1 0,-1 0 0,0 0 0,-1 0 0,-1-1 0,-7 0 0,-5-2 0,-5 0 0,0-1 0,3 0 0,5 2 0,4 0 0,3 0 0,1 0 0,-1 0 0,1 0 0,1-1 0,-1 0 0,0-3 0,-1-1 0,-2-2 0,1 0 0,0 0 0,-1-2 0,-4-2 0,-3-3 0,-2-3 0,0 2 0,3 3 0,4 5 0,3 3 0,0 1 0,-1-3 0,-4-2 0,-2-2 0,1 1 0,2 2 0,3 3 0,2 2 0,-2 2 0,-2 3 0,-1 1 0,2 2 0,2-2 0,3-3 0,5-6 0,5-6 0,5-2 0,1 0 0,-3 4 0,-3 5 0,-2 3 0,0 0 0,1 0 0,0 0 0,0 1 0,-1-1 0,0 1 0,1-2 0,2-2 0,4-2 0,2-2 0,0-1 0,-3 2 0,-3 2 0,-4 2 0,-1 4 0,-2 1 0,-4 5 0,-4 8 0,-3 4 0,-3 4 0,0-1 0,0-3 0,0-1 0,0-3 0,1-3 0,1-3 0,-1-2 0,-1 0 0,-3 3 0,-4 2 0,0 2 0,3-2 0,3-4 0,6-3 0,2-2 0,2-3 0,0 0 0,0 0 0,-2 0 0,-1-1 0,-1-3 0,-1 0 0,2-1 0,1 0 0,1 2 0,0 1 0,-3 2 0,-1 0 0,-1 0 0,2 0 0,2 0 0,3 1 0,1 0 0,1 1 0,0 0 0,0 1 0,0 0 0,0 1 0,-1 1 0,-3 4 0,-4 2 0,-3 1 0,0-1 0,4-4 0,3-3 0,4-5 0,4-5 0,7-3 0,6-2 0,5-1 0,0 1 0,-2 4 0,-5 3 0,-3 2 0,-1 1 0,2 1 0,3 0 0,1 0 0,-1 0 0,-1 0 0,-3 1 0,0 0 0,0-1 0,0 1 0,0-1 0,-2 0 0,-1 0 0,-4 0 0,-1-2 0,-2-1 0,1-3 0,-1 0 0,0-1 0,-2 3 0,-2 2 0,-2 2 0,-1 0 0,-2 0 0,1 0 0,0 0 0,-1 0 0,1 1 0,-1 0 0,0 2 0,1-1 0,1 0 0,1 0 0,1 0 0,-2 3 0,-3 3 0,-2 2 0,0 1 0,3-3 0,2-2 0,3-4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7T13:55:59.459"/>
    </inkml:context>
    <inkml:brush xml:id="br0">
      <inkml:brushProperty name="width" value="0.035" units="cm"/>
      <inkml:brushProperty name="height" value="0.035" units="cm"/>
      <inkml:brushProperty name="color" value="#D7D8E4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7T13:55:04.460"/>
    </inkml:context>
    <inkml:brush xml:id="br0">
      <inkml:brushProperty name="width" value="0.035" units="cm"/>
      <inkml:brushProperty name="height" value="0.035" units="cm"/>
      <inkml:brushProperty name="color" value="#D7D8E4"/>
    </inkml:brush>
  </inkml:definitions>
  <inkml:trace contextRef="#ctx0" brushRef="#br0">115 288 24575,'0'-5'0,"0"-1"0,0-1 0,0-2 0,0-4 0,-1-1 0,-1 1 0,-1 2 0,-1 4 0,2 2 0,0 0 0,-1 0 0,0-2 0,0 0 0,1 1 0,1 1 0,1-1 0,-1-1 0,0-2 0,0 0 0,1 1 0,0 1 0,0 2 0,0 0 0,-1-2 0,0-4 0,-1-2 0,0 1 0,1 2 0,0 4 0,0 2 0,0 1 0,-1 0 0,2 1 0,-2 0 0,-1 1 0,1 0 0,-2 1 0,1-1 0,-2-2 0,-2 0 0,-2-2 0,1 1 0,2 0 0,1 1 0,2 1 0,0 1 0,0-1 0,1 1 0,1-1 0,-1 1 0,0 1 0,1 3 0,0 0 0,0 4 0,1 1 0,0 1 0,0 1 0,0-1 0,0 0 0,1-2 0,0-2 0,1-1 0,-1-1 0,2 0 0,-1-1 0,3 1 0,1 3 0,1 2 0,0 0 0,-1-2 0,-2-1 0,-1 0 0,-2 0 0,0-1 0,-1 0 0,1 0 0,0 1 0,0 1 0,-1 0 0,0-1 0,0 1 0,0 2 0,0 2 0,0 1 0,0-1 0,0-2 0,0-2 0,0-1 0,0-2 0,0 0 0,0 2 0,0 1 0,0 1 0,0 0 0,0-2 0,0 0 0,0-1 0,0 0 0,0-1 0,0-1 0,0 2 0,0-1 0,0 0 0,2-1 0,1-1 0,1-1 0,0 0 0,1 0 0,0 0 0,-1-3 0,0-1 0,0-3 0,0 0 0,-1 0 0,-1 0 0,0 0 0,0 2 0,-1 1 0,1 0 0,0 0 0,-1 0 0,1 0 0,0 0 0,0-1 0,0-1 0,-1 1 0,2-2 0,2 0 0,1 0 0,1-1 0,1 1 0,-1 1 0,-2 1 0,-1 2 0,-2 0 0,-1 0 0,0 1 0,0-1 0,0 0 0,-1 0 0,0 0 0,1 1 0,0-1 0,0 0 0,1-2 0,1-2 0,3-3 0,1 0 0,-1 0 0,-2 3 0,-2 1 0,-1 1 0,-1 2 0,0 0 0,0 0 0,-1 0 0,-1 0 0,-4 0 0,-4 1 0,-4 0 0,-2 1 0,0 1 0,2 0 0,1 2 0,1 3 0,1 3 0,1 4 0,0 1 0,1-1 0,1-2 0,0-1 0,2-1 0,1-3 0,3-1 0,4-2 0,5-1 0,3-1 0,5 0 0,-1 0 0,1 0 0,-3-1 0,-3-1 0,-2-1 0,-2 1 0,1-2 0,0-1 0,2 0 0,1 0 0,-2 0 0,-1 3 0,-3 4 0,-2 4 0,-3 6 0,-1 2 0,-2-1 0,-1-6 0,3-5 0,0-5 0,3-4 0,0-1 0,0-2 0,0-1 0,0-1 0,0-1 0,1 1 0,1 3 0,-3 4 0,-2 3 0,-2 1 0,-5 2 0,0 2 0,-1 2 0,2 2 0,2 3 0,1-1 0,0 1 0,2-1 0,1-4 0,2-2 0,2-4 0,2-4 0,3 0 0,1-2 0,1 0 0,-1 1 0,0 1 0,0 1 0,-1 1 0,-1-1 0,-2 1 0,1 1 0,-2-1 0,1-1 0,0 1 0,-1-1 0,0 1 0,-2 1 0,-5 0 0,-4 1 0,-6 1 0,-2 0 0,5 0 0,3 2 0,6 3 0,2 2 0,1 2 0,0-2 0,1-2 0,2-2 0,1-2 0,2 0 0,2-1 0,-1 0 0,1 0 0,-1 0 0,1 0 0,-1 0 0,-2-1 0,-5 0 0,-3 0 0,-3 1 0,-3 0 0,-5 4 0,-1 3 0,0 1 0,2 2 0,7-2 0,4 0 0,1 1 0,1 0 0,0-1 0,0-1 0,0-2 0,0-1 0,0-1 0,2 0 0,0-1 0,2-1 0,1 0 0,1 0 0,1-1 0,-1 0 0,1-1 0,-1-2 0,-1-4 0,1-2 0,-1-1 0,0 0 0,-1 1 0,0-2 0,-1-2 0,0-1 0,-1-2 0,-2 3 0,0 2 0,-3 3 0,-1 1 0,-2 3 0,-2 0 0,5 3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7T13:55:15.672"/>
    </inkml:context>
    <inkml:brush xml:id="br0">
      <inkml:brushProperty name="width" value="0.035" units="cm"/>
      <inkml:brushProperty name="height" value="0.035" units="cm"/>
      <inkml:brushProperty name="color" value="#D7D8E4"/>
    </inkml:brush>
  </inkml:definitions>
  <inkml:trace contextRef="#ctx0" brushRef="#br0">46 49 24575,'0'8'0,"0"-1"0,0-2 0,1 0 0,1 0 0,0 1 0,-1 0 0,0-1 0,-1 0 0,0-1 0,0 0 0,1-1 0,0 0 0,0 1 0,-1 1 0,0 0 0,0-1 0,0 0 0,0-2 0,0-2 0,0-3 0,-2-5 0,-1-2 0,-1-1 0,0 1 0,0 3 0,1 1 0,0 2 0,1 0 0,1 1 0,-1 0 0,-1 0 0,0-1 0,1 0 0,-1 0 0,1 1 0,0-1 0,0 1 0,-1-1 0,0 0 0,0 1 0,2 1 0,2 2 0,1-2 0,1 1 0,2-2 0,-1 1 0,1 0 0,0-1 0,-1 2 0,2-1 0,-2 2 0,1 0 0,0 0 0,-1 0 0,0 0 0,1 0 0,-1 0 0,0 0 0,1 0 0,0 0 0,0 0 0,1 0 0,0 0 0,0 0 0,-2 0 0,2 0 0,-1 0 0,0 0 0,1 0 0,-2 0 0,1 0 0,-1 0 0,0 0 0,1 0 0,-1 0 0,1 0 0,0 0 0,-1 0 0,0 0 0,0 0 0,1 0 0,2 0 0,-1 0 0,0 0 0,-1 0 0,0 0 0,1 0 0,0 0 0,0 0 0,1 0 0,-1 0 0,1 0 0,-1 0 0,0 0 0,-1 0 0,1 0 0,2 0 0,3 0 0,1 0 0,0 0 0,-3 0 0,-2 0 0,-2 0 0,1 0 0,0 0 0,1 0 0,-1 0 0,1 0 0,-1 0 0,1 0 0,-1 0 0,0 0 0,-1 0 0,2 0 0,0 0 0,0 0 0,0 0 0,-1 0 0,-1 0 0,1 0 0,1 0 0,0 0 0,3 0 0,0 0 0,-1 0 0,0 0 0,-4-1 0,-6-1 0,-9-2 0,-10 0 0,-9 1 0,-6 2 0,-3 1 0,0 0 0,3 0 0,6 0 0,8 1 0,8-1 0,6 1 0,2 0 0,-1-1 0,-2 1 0,-2 0 0,3 0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7T13:55:19.543"/>
    </inkml:context>
    <inkml:brush xml:id="br0">
      <inkml:brushProperty name="width" value="0.035" units="cm"/>
      <inkml:brushProperty name="height" value="0.035" units="cm"/>
      <inkml:brushProperty name="color" value="#D7D8E4"/>
    </inkml:brush>
  </inkml:definitions>
  <inkml:trace contextRef="#ctx0" brushRef="#br0">76 1 24575,'-2'2'0,"-4"-1"0,-3-1 0,-1 0 0,-3 0 0,3 3 0,0 1 0,1 1 0,5-1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7T13:55:07.839"/>
    </inkml:context>
    <inkml:brush xml:id="br0">
      <inkml:brushProperty name="width" value="0.035" units="cm"/>
      <inkml:brushProperty name="height" value="0.035" units="cm"/>
      <inkml:brushProperty name="color" value="#D7D8E4"/>
    </inkml:brush>
  </inkml:definitions>
  <inkml:trace contextRef="#ctx0" brushRef="#br0">17 35 24575,'4'-2'0,"2"0"0,-1 0 0,1-1 0,0 2 0,0-1 0,0-1 0,1 1 0,1-2 0,-2 1 0,0 1 0,-1 0 0,0 0 0,0 1 0,2-1 0,-1 1 0,-2 1 0,-2 3 0,-5 3 0,-5 2 0,-3 3 0,-2 2 0,-1 1 0,1-2 0,2 0 0,0-2 0,1-1 0,2-2 0,0-2 0,4-3 0,2-1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7T13:55:08.727"/>
    </inkml:context>
    <inkml:brush xml:id="br0">
      <inkml:brushProperty name="width" value="0.035" units="cm"/>
      <inkml:brushProperty name="height" value="0.035" units="cm"/>
      <inkml:brushProperty name="color" value="#D7D8E4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7T13:55:09.560"/>
    </inkml:context>
    <inkml:brush xml:id="br0">
      <inkml:brushProperty name="width" value="0.035" units="cm"/>
      <inkml:brushProperty name="height" value="0.035" units="cm"/>
      <inkml:brushProperty name="color" value="#D7D8E4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7T13:55:09.943"/>
    </inkml:context>
    <inkml:brush xml:id="br0">
      <inkml:brushProperty name="width" value="0.035" units="cm"/>
      <inkml:brushProperty name="height" value="0.035" units="cm"/>
      <inkml:brushProperty name="color" value="#D7D8E4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7T13:55:10.194"/>
    </inkml:context>
    <inkml:brush xml:id="br0">
      <inkml:brushProperty name="width" value="0.035" units="cm"/>
      <inkml:brushProperty name="height" value="0.035" units="cm"/>
      <inkml:brushProperty name="color" value="#D7D8E4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FB263-41A8-4856-8E99-0BB4BF7989EB}" type="datetimeFigureOut">
              <a:rPr lang="it-IT" smtClean="0"/>
              <a:t>17/02/26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C10F6-1480-4C69-9E23-8CEB1EC28E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247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C10F6-1480-4C69-9E23-8CEB1EC28E59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8629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E7B13-E820-0CCF-DE0A-9F9A001D7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02B27D8-B00A-9888-CBBE-304103490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6EE291D-B10F-B7EF-9A48-E3F7BCEB5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C29251-60EF-DA27-83A7-224EF521A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C10F6-1480-4C69-9E23-8CEB1EC28E59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388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B374FA-3F9B-7966-146B-152C57207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273CB60-3F6E-969E-C52B-6BA484CA8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124FC8-104E-2064-1769-AB31D7D69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FF654-86F4-4238-8414-16DDE6F50308}" type="datetimeFigureOut">
              <a:rPr lang="it-IT" smtClean="0"/>
              <a:t>17/02/26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BAF101-0714-3838-C90F-C7F6E672C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9E4707-54A0-14CB-14D8-DC941795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81C15-9F9F-469B-963F-B849ADFD889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822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C0EE9E-9CE8-F453-9187-4FA409CE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6FD508B-5E48-1214-A283-A2B9C9112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D00E08-9650-8ECA-D93F-6CA7B4868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FF654-86F4-4238-8414-16DDE6F50308}" type="datetimeFigureOut">
              <a:rPr lang="it-IT" smtClean="0"/>
              <a:t>17/02/26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0024A3-6E9A-6B9C-0868-45BC5CC2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B64469-EEBF-A995-F178-6B30B48C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81C15-9F9F-469B-963F-B849ADFD889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55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0F05334-E8B8-34CA-09D1-9B8BD4F30F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3329856-F9A7-BDFB-B59D-01B6A9508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5F3E5B-A7E6-36BF-696C-947EE46D9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FF654-86F4-4238-8414-16DDE6F50308}" type="datetimeFigureOut">
              <a:rPr lang="it-IT" smtClean="0"/>
              <a:t>17/02/26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F141B2-4790-FA01-235F-EA010B4E0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2BD15D-BE07-A21D-CCB6-E6394A8EB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81C15-9F9F-469B-963F-B849ADFD889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577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F3D2F1-2D79-F52A-A3BA-8B281CD9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6B58FC-C736-5495-2157-BD0637BEB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EBA22E-32A3-B85D-DC3A-31CE8C01E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FF654-86F4-4238-8414-16DDE6F50308}" type="datetimeFigureOut">
              <a:rPr lang="it-IT" smtClean="0"/>
              <a:t>17/02/26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9EBC3E-FDCD-4598-B991-F8B0DEF32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24DCCC-C03A-9B88-EDC3-826E29F5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81C15-9F9F-469B-963F-B849ADFD889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05238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D1EA81-4984-F5EE-9AE0-FA13DCCA4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16F6E9-D228-6ADE-A9F8-57007EB2C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65347D-EFA1-03F1-9AC5-CE3E9C28E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FF654-86F4-4238-8414-16DDE6F50308}" type="datetimeFigureOut">
              <a:rPr lang="it-IT" smtClean="0"/>
              <a:t>17/02/26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B215FC-6556-0FC3-81F1-3E4073875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1882FB-5855-FC37-DE99-46A844EAC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81C15-9F9F-469B-963F-B849ADFD889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7850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84CCAC-2E17-231D-113C-C50CBB67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DF89C0-1B16-1EB6-0238-55F4A884F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E7BE4F-180A-E63C-3015-966EFE36D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5121E60-B711-9136-DE4F-BA0AF54E5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FF654-86F4-4238-8414-16DDE6F50308}" type="datetimeFigureOut">
              <a:rPr lang="it-IT" smtClean="0"/>
              <a:t>17/02/26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BC1BFA-525E-E0D7-82B1-4385F7EE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4300835-5CFC-4354-E349-DD2811DD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81C15-9F9F-469B-963F-B849ADFD889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03123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8C36FB-F381-23BE-E7A0-D450E56A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DBA7611-FCC4-E3AB-0AD7-CA24D7D10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1FB0AB4-8DC9-104A-1201-1033DF292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F471AD7-E362-F878-FA2F-02AF7908B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083F695-1204-35B1-7A24-151B6EA526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3771BAE-60CF-247F-278D-195A781E3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FF654-86F4-4238-8414-16DDE6F50308}" type="datetimeFigureOut">
              <a:rPr lang="it-IT" smtClean="0"/>
              <a:t>17/02/26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9B21FDC-A600-78DA-29D8-289B89D9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D4A7569-87EB-73CA-1A27-9BBD85D5E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81C15-9F9F-469B-963F-B849ADFD889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801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48A77F-8B4F-C665-3330-CFF3F6BD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3B2BFB7-8DFC-D43C-63BC-D21AD3943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FF654-86F4-4238-8414-16DDE6F50308}" type="datetimeFigureOut">
              <a:rPr lang="it-IT" smtClean="0"/>
              <a:t>17/02/26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2C16D87-A2EA-5F4B-CBCF-5FD5C3EC5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A5B1CE-F2FC-E820-5477-27E3CFEA2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81C15-9F9F-469B-963F-B849ADFD889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8955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655243F-5E2B-C614-9F90-02184ADA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FF654-86F4-4238-8414-16DDE6F50308}" type="datetimeFigureOut">
              <a:rPr lang="it-IT" smtClean="0"/>
              <a:t>17/02/26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4C48116-8AF6-6A1C-32BE-FC1F52079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EEF4EE-5082-3461-FF32-6283115A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81C15-9F9F-469B-963F-B849ADFD889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3351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5A78B9-DCFB-B43A-523A-B25FCF3D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71657B-147E-A078-8139-10855A3BD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ABB3071-8C77-0FA5-3DDD-52783ABA6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21D88B-E2A7-8EF1-ED3B-5DB0AB8E0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FF654-86F4-4238-8414-16DDE6F50308}" type="datetimeFigureOut">
              <a:rPr lang="it-IT" smtClean="0"/>
              <a:t>17/02/26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C028581-DED0-2603-79D6-47BF11975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D0E7C35-1890-54FE-4549-296D4A267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81C15-9F9F-469B-963F-B849ADFD889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411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E8BFAE-836E-0762-245A-F202DECE0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4C09243-D8AF-902E-E209-A46D43419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5EE4AC0-AFB3-48D9-80A5-942FF67FB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171A4E-4BA9-CCC6-5C39-2F863261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FF654-86F4-4238-8414-16DDE6F50308}" type="datetimeFigureOut">
              <a:rPr lang="it-IT" smtClean="0"/>
              <a:t>17/02/26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EFE8B4-B545-6349-A193-A3D789BC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70555D-6156-743E-931A-81EED1E9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81C15-9F9F-469B-963F-B849ADFD889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8743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9E7387-8087-0565-9AEE-E1416ED7C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BD6503-FF59-7934-3028-7D376D2C6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812DC6-1DC0-A485-B0A4-8107C58DA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FF654-86F4-4238-8414-16DDE6F50308}" type="datetimeFigureOut">
              <a:rPr lang="it-IT" smtClean="0"/>
              <a:t>17/02/26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F59EA4-A190-5E61-AF3C-27625CF155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0E71DD-960A-0A54-CEE9-CF7BA6DE9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81C15-9F9F-469B-963F-B849ADFD889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34467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44.png"/><Relationship Id="rId18" Type="http://schemas.openxmlformats.org/officeDocument/2006/relationships/customXml" Target="../ink/ink11.xml"/><Relationship Id="rId3" Type="http://schemas.openxmlformats.org/officeDocument/2006/relationships/image" Target="../media/image39.png"/><Relationship Id="rId21" Type="http://schemas.openxmlformats.org/officeDocument/2006/relationships/image" Target="../media/image46.png"/><Relationship Id="rId7" Type="http://schemas.openxmlformats.org/officeDocument/2006/relationships/image" Target="../media/image41.png"/><Relationship Id="rId12" Type="http://schemas.openxmlformats.org/officeDocument/2006/relationships/customXml" Target="../ink/ink6.xml"/><Relationship Id="rId17" Type="http://schemas.openxmlformats.org/officeDocument/2006/relationships/customXml" Target="../ink/ink10.xml"/><Relationship Id="rId2" Type="http://schemas.openxmlformats.org/officeDocument/2006/relationships/customXml" Target="../ink/ink1.xml"/><Relationship Id="rId16" Type="http://schemas.openxmlformats.org/officeDocument/2006/relationships/customXml" Target="../ink/ink9.xml"/><Relationship Id="rId20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customXml" Target="../ink/ink8.xml"/><Relationship Id="rId10" Type="http://schemas.openxmlformats.org/officeDocument/2006/relationships/customXml" Target="../ink/ink5.xml"/><Relationship Id="rId19" Type="http://schemas.openxmlformats.org/officeDocument/2006/relationships/image" Target="../media/image45.png"/><Relationship Id="rId4" Type="http://schemas.openxmlformats.org/officeDocument/2006/relationships/customXml" Target="../ink/ink2.xml"/><Relationship Id="rId9" Type="http://schemas.openxmlformats.org/officeDocument/2006/relationships/image" Target="../media/image42.png"/><Relationship Id="rId14" Type="http://schemas.openxmlformats.org/officeDocument/2006/relationships/customXml" Target="../ink/ink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yushggarg/covid19-vaccine-adverse-reactions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3.glb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Influenza">
                <a:extLst>
                  <a:ext uri="{FF2B5EF4-FFF2-40B4-BE49-F238E27FC236}">
                    <a16:creationId xmlns:a16="http://schemas.microsoft.com/office/drawing/2014/main" id="{1A706839-8F7F-BCC4-DE9C-6016CB9DB8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9507503"/>
                  </p:ext>
                </p:extLst>
              </p:nvPr>
            </p:nvGraphicFramePr>
            <p:xfrm>
              <a:off x="5210335" y="4271717"/>
              <a:ext cx="1771330" cy="177133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71330" cy="1771331"/>
                    </a:xfrm>
                    <a:prstGeom prst="rect">
                      <a:avLst/>
                    </a:prstGeom>
                  </am3d:spPr>
                  <am3d:camera>
                    <am3d:pos x="0" y="0" z="809033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00" d="1000000"/>
                    <am3d:preTrans dx="58537" dy="4393" dz="-9789"/>
                    <am3d:scale>
                      <am3d:sx n="1000000" d="1000000"/>
                      <am3d:sy n="1000000" d="1000000"/>
                      <am3d:sz n="1000000" d="1000000"/>
                    </am3d:scale>
                    <am3d:rot ax="-3985138" ay="-4570787" az="39477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1236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Influenza">
                <a:extLst>
                  <a:ext uri="{FF2B5EF4-FFF2-40B4-BE49-F238E27FC236}">
                    <a16:creationId xmlns:a16="http://schemas.microsoft.com/office/drawing/2014/main" id="{1A706839-8F7F-BCC4-DE9C-6016CB9DB8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10335" y="4271717"/>
                <a:ext cx="1771330" cy="17713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4870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0FD9F634-5D82-A984-010E-5E22A70F2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69E4B33-1317-3FED-E1ED-AD5A18E66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07C0321-367D-2C7A-A0AA-3DD5654C4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6460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F369D4EC-7C00-487F-BFE1-848E1134E3CC}"/>
              </a:ext>
            </a:extLst>
          </p:cNvPr>
          <p:cNvSpPr txBox="1"/>
          <p:nvPr/>
        </p:nvSpPr>
        <p:spPr>
          <a:xfrm>
            <a:off x="3198471" y="74305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Fase 3: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Feature Engineering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C2F47E8-B27E-64A5-CC08-5EAB573E04DF}"/>
              </a:ext>
            </a:extLst>
          </p:cNvPr>
          <p:cNvSpPr txBox="1"/>
          <p:nvPr/>
        </p:nvSpPr>
        <p:spPr>
          <a:xfrm>
            <a:off x="3048000" y="19163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Elephant" panose="02020904090505020303" pitchFamily="18" charset="0"/>
              </a:rPr>
              <a:t>Gestione dei valori mancanti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A8A2912-FB6C-23D4-3556-500DF6B069C4}"/>
              </a:ext>
            </a:extLst>
          </p:cNvPr>
          <p:cNvSpPr txBox="1"/>
          <p:nvPr/>
        </p:nvSpPr>
        <p:spPr>
          <a:xfrm>
            <a:off x="4267200" y="2375986"/>
            <a:ext cx="3657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 utilizzato la </a:t>
            </a:r>
            <a:r>
              <a:rPr lang="it-IT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tecnica di cancellazione 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eliminare le righe che contenevano più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A344F9-FB84-314F-AC30-492423F4CFD9}"/>
              </a:ext>
            </a:extLst>
          </p:cNvPr>
          <p:cNvSpPr txBox="1"/>
          <p:nvPr/>
        </p:nvSpPr>
        <p:spPr>
          <a:xfrm>
            <a:off x="2422262" y="4378249"/>
            <a:ext cx="355181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it-IT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Integrità Scientifica</a:t>
            </a:r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Nel settore medico, </a:t>
            </a:r>
            <a:r>
              <a:rPr lang="it-IT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inventare dati</a:t>
            </a:r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(imputazione) per variabili critiche come l'età o il sesso può introdurre bias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3C54F05-FD46-2BE3-E765-26971603DB50}"/>
              </a:ext>
            </a:extLst>
          </p:cNvPr>
          <p:cNvSpPr txBox="1"/>
          <p:nvPr/>
        </p:nvSpPr>
        <p:spPr>
          <a:xfrm>
            <a:off x="6843658" y="4378249"/>
            <a:ext cx="355181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it-IT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Qualità del Segnale: 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VAERS è un database di </a:t>
            </a:r>
            <a:r>
              <a:rPr lang="it-IT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segnalazioni spontanee</a:t>
            </a:r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i dati mancanti spesso indicano segnalazioni incomplete.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566E49F-14B4-C1AB-1CEC-E4222AA63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6" y="3503110"/>
            <a:ext cx="757287" cy="10194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9B6507E-F38C-44A1-76A0-13A697249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734" y="3481863"/>
            <a:ext cx="873792" cy="1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02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6EA19DE6-B95D-1CA1-79D6-4D6DCED83460}"/>
              </a:ext>
            </a:extLst>
          </p:cNvPr>
          <p:cNvSpPr txBox="1"/>
          <p:nvPr/>
        </p:nvSpPr>
        <p:spPr>
          <a:xfrm>
            <a:off x="3962400" y="193040"/>
            <a:ext cx="65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</a:p>
        </p:txBody>
      </p:sp>
      <p:pic>
        <p:nvPicPr>
          <p:cNvPr id="4" name="Immagine 3" descr="Immagine che contiene testo, schermata, astronomia">
            <a:extLst>
              <a:ext uri="{FF2B5EF4-FFF2-40B4-BE49-F238E27FC236}">
                <a16:creationId xmlns:a16="http://schemas.microsoft.com/office/drawing/2014/main" id="{0BBB24DA-6E39-8325-D17D-F62476829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83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90BA82-5920-FFD5-E369-D2065384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5ED9901E-D1A7-80A9-4DA3-2EDC4E32E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912" r="-1500" b="9709"/>
          <a:stretch>
            <a:fillRect/>
          </a:stretch>
        </p:blipFill>
        <p:spPr>
          <a:xfrm>
            <a:off x="0" y="0"/>
            <a:ext cx="12374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13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C0641802-DB1F-27A0-1634-11CBA22AF17E}"/>
              </a:ext>
            </a:extLst>
          </p:cNvPr>
          <p:cNvSpPr txBox="1"/>
          <p:nvPr/>
        </p:nvSpPr>
        <p:spPr>
          <a:xfrm>
            <a:off x="2334411" y="75304"/>
            <a:ext cx="699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2719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60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2391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99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D016B827-4B9C-0D27-D56A-D1414F31FCA8}"/>
              </a:ext>
            </a:extLst>
          </p:cNvPr>
          <p:cNvSpPr txBox="1"/>
          <p:nvPr/>
        </p:nvSpPr>
        <p:spPr>
          <a:xfrm>
            <a:off x="1223861" y="362036"/>
            <a:ext cx="97442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  <a:latin typeface="Elephant" panose="02020904090505020303" pitchFamily="18" charset="0"/>
              </a:rPr>
              <a:t>Bilanciamento </a:t>
            </a:r>
          </a:p>
          <a:p>
            <a:pPr algn="ctr"/>
            <a:r>
              <a:rPr lang="it-IT" sz="2800" dirty="0">
                <a:solidFill>
                  <a:schemeClr val="bg1"/>
                </a:solidFill>
                <a:latin typeface="Elephant" panose="02020904090505020303" pitchFamily="18" charset="0"/>
              </a:rPr>
              <a:t>delle classi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1F24A3-84D3-C13B-4FAE-FB86CC467F92}"/>
              </a:ext>
            </a:extLst>
          </p:cNvPr>
          <p:cNvSpPr txBox="1"/>
          <p:nvPr/>
        </p:nvSpPr>
        <p:spPr>
          <a:xfrm>
            <a:off x="1963062" y="1780062"/>
            <a:ext cx="4861397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Sfida: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Nel database VAERS, la classe target è fortemente minoritaria. Un modello addestrato su dati sbilanciati tenderebbe a ignorare la classe rara, portando a un'alta accuratezza globale ma a una scarsa capacità predittiva sui casi critici.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4112595-1CCA-6ADC-0299-F7817A829A4D}"/>
              </a:ext>
            </a:extLst>
          </p:cNvPr>
          <p:cNvSpPr txBox="1"/>
          <p:nvPr/>
        </p:nvSpPr>
        <p:spPr>
          <a:xfrm>
            <a:off x="5367234" y="3853904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livellare il dataset è stata applicata la tecnica SMOTE in fase di training: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0F0F75B-5887-E637-58E4-90F98F3764C7}"/>
              </a:ext>
            </a:extLst>
          </p:cNvPr>
          <p:cNvSpPr txBox="1"/>
          <p:nvPr/>
        </p:nvSpPr>
        <p:spPr>
          <a:xfrm>
            <a:off x="5325889" y="4552302"/>
            <a:ext cx="6094378" cy="14773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Logica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Invece di duplicare i record esistenti (Over-sampling casuale), SMOTE crea nuovi esempi sintetici della classe minoritaria analizzando lo spazio delle feature tra i vicini più prossimi (k-Nearest Neighbors).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4405E5E8-4ED3-0726-29BF-379597EA4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08EAF7FC-49B0-540A-59D6-DCF2365E1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760" y="3636272"/>
            <a:ext cx="1318948" cy="160014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B8A4B98A-3F08-2327-0429-1A8640F3B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5" y="1678178"/>
            <a:ext cx="1345051" cy="165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5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200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199BD6-8111-324D-BA19-32CDD3A7F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Influenza">
                <a:extLst>
                  <a:ext uri="{FF2B5EF4-FFF2-40B4-BE49-F238E27FC236}">
                    <a16:creationId xmlns:a16="http://schemas.microsoft.com/office/drawing/2014/main" id="{20D42959-D630-A38B-8010-78703172F7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4079578"/>
                  </p:ext>
                </p:extLst>
              </p:nvPr>
            </p:nvGraphicFramePr>
            <p:xfrm rot="19045503">
              <a:off x="7383984" y="102514"/>
              <a:ext cx="971474" cy="971475"/>
            </p:xfrm>
            <a:graphic>
              <a:graphicData uri="http://schemas.microsoft.com/office/drawing/2017/model3d">
                <am3d:model3d r:embed="rId3">
                  <am3d:spPr>
                    <a:xfrm rot="19045503">
                      <a:off x="0" y="0"/>
                      <a:ext cx="971474" cy="971475"/>
                    </a:xfrm>
                    <a:prstGeom prst="rect">
                      <a:avLst/>
                    </a:prstGeom>
                  </am3d:spPr>
                  <am3d:camera>
                    <am3d:pos x="0" y="0" z="809033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00" d="1000000"/>
                    <am3d:preTrans dx="58537" dy="4393" dz="-9789"/>
                    <am3d:scale>
                      <am3d:sx n="1000000" d="1000000"/>
                      <am3d:sy n="1000000" d="1000000"/>
                      <am3d:sz n="1000000" d="1000000"/>
                    </am3d:scale>
                    <am3d:rot ax="4354582" ay="1057854" az="-816127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572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Influenza">
                <a:extLst>
                  <a:ext uri="{FF2B5EF4-FFF2-40B4-BE49-F238E27FC236}">
                    <a16:creationId xmlns:a16="http://schemas.microsoft.com/office/drawing/2014/main" id="{20D42959-D630-A38B-8010-78703172F7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045503">
                <a:off x="7383984" y="102514"/>
                <a:ext cx="971474" cy="97147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53E0EB-2008-79B9-45B3-2348EC3F4C1C}"/>
              </a:ext>
            </a:extLst>
          </p:cNvPr>
          <p:cNvSpPr txBox="1"/>
          <p:nvPr/>
        </p:nvSpPr>
        <p:spPr>
          <a:xfrm>
            <a:off x="3014980" y="265086"/>
            <a:ext cx="6162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Elephant" panose="02020904090505020303" pitchFamily="18" charset="0"/>
              </a:rPr>
              <a:t>Data di inizio: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Elephant" panose="02020904090505020303" pitchFamily="18" charset="0"/>
              </a:rPr>
              <a:t>31 Dicembre 2019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6A7EAD-7492-C99A-07A6-F14C0C6FB24C}"/>
              </a:ext>
            </a:extLst>
          </p:cNvPr>
          <p:cNvSpPr txBox="1"/>
          <p:nvPr/>
        </p:nvSpPr>
        <p:spPr>
          <a:xfrm>
            <a:off x="-932792" y="56135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Elephant" panose="02020904090505020303" pitchFamily="18" charset="0"/>
              </a:rPr>
              <a:t>Casi confermati: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Elephant" panose="02020904090505020303" pitchFamily="18" charset="0"/>
              </a:rPr>
              <a:t>704 753 890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3B9F66-B1C7-0D7F-0FFE-BB4997231DC1}"/>
              </a:ext>
            </a:extLst>
          </p:cNvPr>
          <p:cNvSpPr txBox="1"/>
          <p:nvPr/>
        </p:nvSpPr>
        <p:spPr>
          <a:xfrm>
            <a:off x="6908213" y="5298606"/>
            <a:ext cx="6847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Elephant" panose="02020904090505020303" pitchFamily="18" charset="0"/>
              </a:rPr>
              <a:t>Decessi: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Elephant" panose="02020904090505020303" pitchFamily="18" charset="0"/>
              </a:rPr>
              <a:t>7 010 681</a:t>
            </a:r>
          </a:p>
        </p:txBody>
      </p:sp>
    </p:spTree>
    <p:extLst>
      <p:ext uri="{BB962C8B-B14F-4D97-AF65-F5344CB8AC3E}">
        <p14:creationId xmlns:p14="http://schemas.microsoft.com/office/powerpoint/2010/main" val="292591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841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1000" t="-7000" r="1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pazio, astronomia, schermata">
            <a:extLst>
              <a:ext uri="{FF2B5EF4-FFF2-40B4-BE49-F238E27FC236}">
                <a16:creationId xmlns:a16="http://schemas.microsoft.com/office/drawing/2014/main" id="{E9C060F3-5889-722C-87F9-A45958AD2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7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930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4" name="Segnaposto contenuto 13" descr="Immagine che contiene testo, schermata, spazio, astronomia">
            <a:extLst>
              <a:ext uri="{FF2B5EF4-FFF2-40B4-BE49-F238E27FC236}">
                <a16:creationId xmlns:a16="http://schemas.microsoft.com/office/drawing/2014/main" id="{BACDD7DD-6CAF-2AD5-A6E2-AF7EBB0A6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80"/>
            <a:ext cx="1219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8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spazio">
            <a:extLst>
              <a:ext uri="{FF2B5EF4-FFF2-40B4-BE49-F238E27FC236}">
                <a16:creationId xmlns:a16="http://schemas.microsoft.com/office/drawing/2014/main" id="{0EE31292-4952-152B-041E-9A37B72E2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1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spazio, Blu elettrico">
            <a:extLst>
              <a:ext uri="{FF2B5EF4-FFF2-40B4-BE49-F238E27FC236}">
                <a16:creationId xmlns:a16="http://schemas.microsoft.com/office/drawing/2014/main" id="{9150121F-8AC3-5CBF-F469-400FE27CE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4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testo, schermata, linea, Diagramma">
            <a:extLst>
              <a:ext uri="{FF2B5EF4-FFF2-40B4-BE49-F238E27FC236}">
                <a16:creationId xmlns:a16="http://schemas.microsoft.com/office/drawing/2014/main" id="{786D3B19-6F59-BEE7-76C0-0F843ABD1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706"/>
            <a:ext cx="12295163" cy="69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FD4C5C43-AF13-738C-214A-A3F86F2ABB78}"/>
                  </a:ext>
                </a:extLst>
              </p14:cNvPr>
              <p14:cNvContentPartPr/>
              <p14:nvPr/>
            </p14:nvContentPartPr>
            <p14:xfrm>
              <a:off x="6718703" y="4729606"/>
              <a:ext cx="183600" cy="173160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FD4C5C43-AF13-738C-214A-A3F86F2ABB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12583" y="4723486"/>
                <a:ext cx="1958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BAA04F35-8FCC-0E5C-FF5E-FCBEA47A6C01}"/>
                  </a:ext>
                </a:extLst>
              </p14:cNvPr>
              <p14:cNvContentPartPr/>
              <p14:nvPr/>
            </p14:nvContentPartPr>
            <p14:xfrm>
              <a:off x="6676224" y="4792534"/>
              <a:ext cx="72720" cy="10584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BAA04F35-8FCC-0E5C-FF5E-FCBEA47A6C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0104" y="4786414"/>
                <a:ext cx="849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E9E2033C-4073-235E-CE8D-B9A057303884}"/>
                  </a:ext>
                </a:extLst>
              </p14:cNvPr>
              <p14:cNvContentPartPr/>
              <p14:nvPr/>
            </p14:nvContentPartPr>
            <p14:xfrm>
              <a:off x="6652104" y="4771294"/>
              <a:ext cx="180360" cy="50040"/>
            </p14:xfrm>
          </p:contentPart>
        </mc:Choice>
        <mc:Fallback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E9E2033C-4073-235E-CE8D-B9A05730388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45984" y="4765174"/>
                <a:ext cx="192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B23E907C-FBE0-9965-66FC-834DFEF5F389}"/>
                  </a:ext>
                </a:extLst>
              </p14:cNvPr>
              <p14:cNvContentPartPr/>
              <p14:nvPr/>
            </p14:nvContentPartPr>
            <p14:xfrm>
              <a:off x="6693504" y="4733134"/>
              <a:ext cx="27720" cy="8280"/>
            </p14:xfrm>
          </p:contentPart>
        </mc:Choice>
        <mc:Fallback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B23E907C-FBE0-9965-66FC-834DFEF5F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87384" y="4727014"/>
                <a:ext cx="3996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o 25">
            <a:extLst>
              <a:ext uri="{FF2B5EF4-FFF2-40B4-BE49-F238E27FC236}">
                <a16:creationId xmlns:a16="http://schemas.microsoft.com/office/drawing/2014/main" id="{ED16BEEA-7A53-3AAB-120D-F4DBCB03A1D0}"/>
              </a:ext>
            </a:extLst>
          </p:cNvPr>
          <p:cNvGrpSpPr/>
          <p:nvPr/>
        </p:nvGrpSpPr>
        <p:grpSpPr>
          <a:xfrm>
            <a:off x="6672264" y="4788215"/>
            <a:ext cx="179285" cy="105840"/>
            <a:chOff x="6672264" y="4788215"/>
            <a:chExt cx="179285" cy="10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C8B85A83-DE60-7869-DC2C-BFD86E5B28ED}"/>
                    </a:ext>
                  </a:extLst>
                </p14:cNvPr>
                <p14:cNvContentPartPr/>
                <p14:nvPr/>
              </p14:nvContentPartPr>
              <p14:xfrm>
                <a:off x="6673344" y="4791454"/>
                <a:ext cx="42120" cy="41040"/>
              </p14:xfrm>
            </p:contentPart>
          </mc:Choice>
          <mc:Fallback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C8B85A83-DE60-7869-DC2C-BFD86E5B28E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67224" y="4785334"/>
                  <a:ext cx="54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F7109428-FE67-CFBC-BC1C-8CEB2B87A0B1}"/>
                    </a:ext>
                  </a:extLst>
                </p14:cNvPr>
                <p14:cNvContentPartPr/>
                <p14:nvPr/>
              </p14:nvContentPartPr>
              <p14:xfrm>
                <a:off x="6673344" y="4796134"/>
                <a:ext cx="360" cy="360"/>
              </p14:xfrm>
            </p:contentPart>
          </mc:Choice>
          <mc:Fallback>
            <p:pic>
              <p:nvPicPr>
                <p:cNvPr id="9" name="Input penna 8">
                  <a:extLst>
                    <a:ext uri="{FF2B5EF4-FFF2-40B4-BE49-F238E27FC236}">
                      <a16:creationId xmlns:a16="http://schemas.microsoft.com/office/drawing/2014/main" id="{F7109428-FE67-CFBC-BC1C-8CEB2B87A0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67224" y="479001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7352FFC3-0BB3-974B-74DC-92474B28B3FC}"/>
                    </a:ext>
                  </a:extLst>
                </p14:cNvPr>
                <p14:cNvContentPartPr/>
                <p14:nvPr/>
              </p14:nvContentPartPr>
              <p14:xfrm>
                <a:off x="6675864" y="4811974"/>
                <a:ext cx="360" cy="360"/>
              </p14:xfrm>
            </p:contentPart>
          </mc:Choice>
          <mc:Fallback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7352FFC3-0BB3-974B-74DC-92474B28B3F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69744" y="480585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6EE9CD3B-8307-94CA-65B8-753C3832B933}"/>
                    </a:ext>
                  </a:extLst>
                </p14:cNvPr>
                <p14:cNvContentPartPr/>
                <p14:nvPr/>
              </p14:nvContentPartPr>
              <p14:xfrm>
                <a:off x="6675864" y="4811974"/>
                <a:ext cx="360" cy="360"/>
              </p14:xfrm>
            </p:contentPart>
          </mc:Choice>
          <mc:Fallback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6EE9CD3B-8307-94CA-65B8-753C3832B93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69744" y="480585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7D8E70B-936E-906D-BEE6-AF29EDE86D63}"/>
                    </a:ext>
                  </a:extLst>
                </p14:cNvPr>
                <p14:cNvContentPartPr/>
                <p14:nvPr/>
              </p14:nvContentPartPr>
              <p14:xfrm>
                <a:off x="6675864" y="4811974"/>
                <a:ext cx="360" cy="360"/>
              </p14:xfrm>
            </p:contentPart>
          </mc:Choice>
          <mc:Fallback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7D8E70B-936E-906D-BEE6-AF29EDE86D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69744" y="480585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2D82C6EF-B24D-5E69-53DA-D7E3DA6936B7}"/>
                    </a:ext>
                  </a:extLst>
                </p14:cNvPr>
                <p14:cNvContentPartPr/>
                <p14:nvPr/>
              </p14:nvContentPartPr>
              <p14:xfrm>
                <a:off x="6672264" y="4811974"/>
                <a:ext cx="360" cy="360"/>
              </p14:xfrm>
            </p:contentPart>
          </mc:Choice>
          <mc:Fallback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2D82C6EF-B24D-5E69-53DA-D7E3DA6936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66144" y="480585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CB4FB56C-79A5-B34F-9790-BB9CA88D0EA6}"/>
                    </a:ext>
                  </a:extLst>
                </p14:cNvPr>
                <p14:cNvContentPartPr/>
                <p14:nvPr/>
              </p14:nvContentPartPr>
              <p14:xfrm>
                <a:off x="6676589" y="4788215"/>
                <a:ext cx="174960" cy="105840"/>
              </p14:xfrm>
            </p:contentPart>
          </mc:Choice>
          <mc:Fallback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CB4FB56C-79A5-B34F-9790-BB9CA88D0EA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70469" y="4782095"/>
                  <a:ext cx="187200" cy="1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27DDBDD9-B6AD-4275-06DA-ADF8F8600DA3}"/>
                  </a:ext>
                </a:extLst>
              </p14:cNvPr>
              <p14:cNvContentPartPr/>
              <p14:nvPr/>
            </p14:nvContentPartPr>
            <p14:xfrm>
              <a:off x="6740690" y="4752349"/>
              <a:ext cx="360" cy="360"/>
            </p14:xfrm>
          </p:contentPart>
        </mc:Choice>
        <mc:Fallback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27DDBDD9-B6AD-4275-06DA-ADF8F8600DA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34570" y="4746229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EC5A315-98E1-BE19-35FD-66F8D4493786}"/>
              </a:ext>
            </a:extLst>
          </p:cNvPr>
          <p:cNvSpPr txBox="1"/>
          <p:nvPr/>
        </p:nvSpPr>
        <p:spPr>
          <a:xfrm>
            <a:off x="6581766" y="4652057"/>
            <a:ext cx="932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20206"/>
                </a:solidFill>
              </a:rPr>
              <a:t>IS_</a:t>
            </a:r>
          </a:p>
        </p:txBody>
      </p:sp>
      <p:pic>
        <p:nvPicPr>
          <p:cNvPr id="35" name="Segnaposto contenuto 34" descr="Immagine che contiene testo, schermata, Carattere, numero">
            <a:extLst>
              <a:ext uri="{FF2B5EF4-FFF2-40B4-BE49-F238E27FC236}">
                <a16:creationId xmlns:a16="http://schemas.microsoft.com/office/drawing/2014/main" id="{2BB0D46E-9D0B-253A-FE9F-189BF54A5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706"/>
            <a:ext cx="12192000" cy="692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2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0D2A69-8886-D052-4B5A-DB969B31F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Influenza">
                <a:extLst>
                  <a:ext uri="{FF2B5EF4-FFF2-40B4-BE49-F238E27FC236}">
                    <a16:creationId xmlns:a16="http://schemas.microsoft.com/office/drawing/2014/main" id="{A624682E-B795-FF60-3DC4-78F6A3355E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479987"/>
                  </p:ext>
                </p:extLst>
              </p:nvPr>
            </p:nvGraphicFramePr>
            <p:xfrm rot="19045503">
              <a:off x="200584" y="200583"/>
              <a:ext cx="971473" cy="971474"/>
            </p:xfrm>
            <a:graphic>
              <a:graphicData uri="http://schemas.microsoft.com/office/drawing/2017/model3d">
                <am3d:model3d r:embed="rId3">
                  <am3d:spPr>
                    <a:xfrm rot="19045503">
                      <a:off x="0" y="0"/>
                      <a:ext cx="971473" cy="971474"/>
                    </a:xfrm>
                    <a:prstGeom prst="rect">
                      <a:avLst/>
                    </a:prstGeom>
                  </am3d:spPr>
                  <am3d:camera>
                    <am3d:pos x="0" y="0" z="809033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00" d="1000000"/>
                    <am3d:preTrans dx="58537" dy="4393" dz="-9789"/>
                    <am3d:scale>
                      <am3d:sx n="1000000" d="1000000"/>
                      <am3d:sy n="1000000" d="1000000"/>
                      <am3d:sz n="1000000" d="1000000"/>
                    </am3d:scale>
                    <am3d:rot ax="4354582" ay="1057854" az="-816127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572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Influenza">
                <a:extLst>
                  <a:ext uri="{FF2B5EF4-FFF2-40B4-BE49-F238E27FC236}">
                    <a16:creationId xmlns:a16="http://schemas.microsoft.com/office/drawing/2014/main" id="{A624682E-B795-FF60-3DC4-78F6A3355E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045503">
                <a:off x="200584" y="200583"/>
                <a:ext cx="971473" cy="97147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128DAC65-4224-81FB-3C2B-10B1427934CD}"/>
              </a:ext>
            </a:extLst>
          </p:cNvPr>
          <p:cNvSpPr txBox="1"/>
          <p:nvPr/>
        </p:nvSpPr>
        <p:spPr>
          <a:xfrm>
            <a:off x="-245118" y="2539122"/>
            <a:ext cx="6162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Elephant" panose="02020904090505020303" pitchFamily="18" charset="0"/>
              </a:rPr>
              <a:t>Data di inizio: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Elephant" panose="02020904090505020303" pitchFamily="18" charset="0"/>
              </a:rPr>
              <a:t>31 Dicembre 2019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280CC05-4F1F-26CD-920C-77ABB71A270A}"/>
              </a:ext>
            </a:extLst>
          </p:cNvPr>
          <p:cNvSpPr txBox="1"/>
          <p:nvPr/>
        </p:nvSpPr>
        <p:spPr>
          <a:xfrm>
            <a:off x="-1503680" y="59367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Elephant" panose="02020904090505020303" pitchFamily="18" charset="0"/>
              </a:rPr>
              <a:t>Casi confermati: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Elephant" panose="02020904090505020303" pitchFamily="18" charset="0"/>
              </a:rPr>
              <a:t>704 753 890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FEBC271-CD94-1DF3-E335-327D500FB4A3}"/>
              </a:ext>
            </a:extLst>
          </p:cNvPr>
          <p:cNvSpPr txBox="1"/>
          <p:nvPr/>
        </p:nvSpPr>
        <p:spPr>
          <a:xfrm>
            <a:off x="7028793" y="5936733"/>
            <a:ext cx="6847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Elephant" panose="02020904090505020303" pitchFamily="18" charset="0"/>
              </a:rPr>
              <a:t>Decessi: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Elephant" panose="02020904090505020303" pitchFamily="18" charset="0"/>
              </a:rPr>
              <a:t>7 010 681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0BF1460-F039-841C-F14D-B2C3AB202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617" y="1767352"/>
            <a:ext cx="7396481" cy="416938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Siringa">
                <a:extLst>
                  <a:ext uri="{FF2B5EF4-FFF2-40B4-BE49-F238E27FC236}">
                    <a16:creationId xmlns:a16="http://schemas.microsoft.com/office/drawing/2014/main" id="{E171466B-24D5-70BB-142C-96AA7535A5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6724806"/>
                  </p:ext>
                </p:extLst>
              </p:nvPr>
            </p:nvGraphicFramePr>
            <p:xfrm rot="3415874">
              <a:off x="831054" y="224957"/>
              <a:ext cx="397270" cy="1940314"/>
            </p:xfrm>
            <a:graphic>
              <a:graphicData uri="http://schemas.microsoft.com/office/drawing/2017/model3d">
                <am3d:model3d r:embed="rId6">
                  <am3d:spPr>
                    <a:xfrm rot="3415874">
                      <a:off x="0" y="0"/>
                      <a:ext cx="397270" cy="1940314"/>
                    </a:xfrm>
                    <a:prstGeom prst="rect">
                      <a:avLst/>
                    </a:prstGeom>
                  </am3d:spPr>
                  <am3d:camera>
                    <am3d:pos x="0" y="0" z="482678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62670" d="1000000"/>
                    <am3d:preTrans dx="-985" dy="-17998315" dz="373516"/>
                    <am3d:scale>
                      <am3d:sx n="1000000" d="1000000"/>
                      <am3d:sy n="1000000" d="1000000"/>
                      <am3d:sz n="1000000" d="1000000"/>
                    </am3d:scale>
                    <am3d:rot ax="478207" ay="184455" az="2581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0044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Siringa">
                <a:extLst>
                  <a:ext uri="{FF2B5EF4-FFF2-40B4-BE49-F238E27FC236}">
                    <a16:creationId xmlns:a16="http://schemas.microsoft.com/office/drawing/2014/main" id="{E171466B-24D5-70BB-142C-96AA7535A5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415874">
                <a:off x="831054" y="224957"/>
                <a:ext cx="397270" cy="1940314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790C7645-2FC8-96E8-9336-888DEFA8BC6B}"/>
              </a:ext>
            </a:extLst>
          </p:cNvPr>
          <p:cNvSpPr txBox="1"/>
          <p:nvPr/>
        </p:nvSpPr>
        <p:spPr>
          <a:xfrm>
            <a:off x="524990" y="1841564"/>
            <a:ext cx="462182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Elephant" panose="02020904090505020303" pitchFamily="18" charset="0"/>
              </a:rPr>
              <a:t>La </a:t>
            </a:r>
          </a:p>
          <a:p>
            <a:pPr algn="ctr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Elephant" panose="02020904090505020303" pitchFamily="18" charset="0"/>
              </a:rPr>
              <a:t>CAMPAGNA VACCINALE GLOBALE</a:t>
            </a:r>
          </a:p>
          <a:p>
            <a:pPr algn="ctr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Elephant" panose="02020904090505020303" pitchFamily="18" charset="0"/>
              </a:rPr>
              <a:t> ha avuto un ruolo chiave </a:t>
            </a:r>
          </a:p>
          <a:p>
            <a:pPr algn="ctr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Elephant" panose="02020904090505020303" pitchFamily="18" charset="0"/>
              </a:rPr>
              <a:t>nel controllo della diffusione del virus </a:t>
            </a:r>
          </a:p>
          <a:p>
            <a:pPr algn="ctr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Elephant" panose="02020904090505020303" pitchFamily="18" charset="0"/>
              </a:rPr>
              <a:t>e nella prevenzione delle forme gravi della malattia.</a:t>
            </a:r>
          </a:p>
        </p:txBody>
      </p:sp>
    </p:spTree>
    <p:extLst>
      <p:ext uri="{BB962C8B-B14F-4D97-AF65-F5344CB8AC3E}">
        <p14:creationId xmlns:p14="http://schemas.microsoft.com/office/powerpoint/2010/main" val="4057945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645A7A-D3BC-91A3-962B-7A55DB94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Siringa">
                <a:extLst>
                  <a:ext uri="{FF2B5EF4-FFF2-40B4-BE49-F238E27FC236}">
                    <a16:creationId xmlns:a16="http://schemas.microsoft.com/office/drawing/2014/main" id="{28858BCE-8372-461E-D001-8ED8E4AF3F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2721142"/>
                  </p:ext>
                </p:extLst>
              </p:nvPr>
            </p:nvGraphicFramePr>
            <p:xfrm rot="3340855">
              <a:off x="9957953" y="2195997"/>
              <a:ext cx="397270" cy="1940314"/>
            </p:xfrm>
            <a:graphic>
              <a:graphicData uri="http://schemas.microsoft.com/office/drawing/2017/model3d">
                <am3d:model3d r:embed="rId4">
                  <am3d:spPr>
                    <a:xfrm rot="3340855">
                      <a:off x="0" y="0"/>
                      <a:ext cx="397270" cy="1940314"/>
                    </a:xfrm>
                    <a:prstGeom prst="rect">
                      <a:avLst/>
                    </a:prstGeom>
                  </am3d:spPr>
                  <am3d:camera>
                    <am3d:pos x="0" y="0" z="482678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62670" d="1000000"/>
                    <am3d:preTrans dx="-985" dy="-17998315" dz="373516"/>
                    <am3d:scale>
                      <am3d:sx n="1000000" d="1000000"/>
                      <am3d:sy n="1000000" d="1000000"/>
                      <am3d:sz n="1000000" d="1000000"/>
                    </am3d:scale>
                    <am3d:rot ax="478207" ay="184455" az="2581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044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Siringa">
                <a:extLst>
                  <a:ext uri="{FF2B5EF4-FFF2-40B4-BE49-F238E27FC236}">
                    <a16:creationId xmlns:a16="http://schemas.microsoft.com/office/drawing/2014/main" id="{28858BCE-8372-461E-D001-8ED8E4AF3F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3340855">
                <a:off x="9957953" y="2195997"/>
                <a:ext cx="397270" cy="19403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0640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D83003-BA55-1BFB-D8A6-D6845BCA5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13865"/>
            <a:ext cx="47142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nasce dall’esigenza di andare oltre l’analisi generale della </a:t>
            </a:r>
            <a:r>
              <a:rPr lang="it-IT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sicurezza dei vaccini</a:t>
            </a:r>
            <a:r>
              <a:rPr 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cercando di capire se sia possibile valutare a livello individuale la probabilità di sviluppare una reazione avversa grave dopo la vaccinazione contro il </a:t>
            </a:r>
            <a:r>
              <a:rPr lang="it-IT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COVID-19.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Siringa">
                <a:extLst>
                  <a:ext uri="{FF2B5EF4-FFF2-40B4-BE49-F238E27FC236}">
                    <a16:creationId xmlns:a16="http://schemas.microsoft.com/office/drawing/2014/main" id="{A948C270-A5CE-C0D2-BE8C-52083D5DD3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4648498"/>
                  </p:ext>
                </p:extLst>
              </p:nvPr>
            </p:nvGraphicFramePr>
            <p:xfrm rot="4490473" flipH="1">
              <a:off x="8153521" y="2197683"/>
              <a:ext cx="599195" cy="3803420"/>
            </p:xfrm>
            <a:graphic>
              <a:graphicData uri="http://schemas.microsoft.com/office/drawing/2017/model3d">
                <am3d:model3d r:embed="rId3">
                  <am3d:spPr>
                    <a:xfrm rot="4490473" flipH="1">
                      <a:off x="0" y="0"/>
                      <a:ext cx="599195" cy="3803420"/>
                    </a:xfrm>
                    <a:prstGeom prst="rect">
                      <a:avLst/>
                    </a:prstGeom>
                  </am3d:spPr>
                  <am3d:camera>
                    <am3d:pos x="0" y="0" z="482678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62670" d="1000000"/>
                    <am3d:preTrans dx="-985" dy="-17998315" dz="37351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1764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Siringa">
                <a:extLst>
                  <a:ext uri="{FF2B5EF4-FFF2-40B4-BE49-F238E27FC236}">
                    <a16:creationId xmlns:a16="http://schemas.microsoft.com/office/drawing/2014/main" id="{A948C270-A5CE-C0D2-BE8C-52083D5DD3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490473" flipH="1">
                <a:off x="8153521" y="2197683"/>
                <a:ext cx="599195" cy="38034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0936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4CA0A4-4620-FF3B-E21C-0A0627424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5424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503AB1-986D-47FE-4EA8-39B93ED1C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76FFC08E-54D7-9695-0D4C-18BEFCB2B98B}"/>
              </a:ext>
            </a:extLst>
          </p:cNvPr>
          <p:cNvSpPr txBox="1"/>
          <p:nvPr/>
        </p:nvSpPr>
        <p:spPr>
          <a:xfrm>
            <a:off x="8435602" y="385486"/>
            <a:ext cx="2519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Arial Rounded MT Bold" panose="020F0704030504030204" pitchFamily="34" charset="77"/>
                <a:cs typeface="Aharoni" panose="02010803020104030203" pitchFamily="2" charset="-79"/>
              </a:rPr>
              <a:t>Fase 1 :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Arial Rounded MT Bold" panose="020F0704030504030204" pitchFamily="34" charset="77"/>
                <a:cs typeface="Aharoni" panose="02010803020104030203" pitchFamily="2" charset="-79"/>
              </a:rPr>
              <a:t>Raccolta dei dati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6306D14-C20E-8A76-03AA-E5F92CB7DE97}"/>
              </a:ext>
            </a:extLst>
          </p:cNvPr>
          <p:cNvSpPr txBox="1"/>
          <p:nvPr/>
        </p:nvSpPr>
        <p:spPr>
          <a:xfrm>
            <a:off x="7009698" y="1093372"/>
            <a:ext cx="55186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dati utilizzati provengono  da un dataset pubblico 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disponibile su </a:t>
            </a:r>
            <a:r>
              <a:rPr lang="it-IT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Kaggle</a:t>
            </a:r>
            <a:r>
              <a:rPr lang="it-IT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lo 3D 11" descr="Cartella di file con contenuto">
                <a:extLst>
                  <a:ext uri="{FF2B5EF4-FFF2-40B4-BE49-F238E27FC236}">
                    <a16:creationId xmlns:a16="http://schemas.microsoft.com/office/drawing/2014/main" id="{CBE47187-677F-6FF4-E393-65D14CE5E6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340994"/>
                  </p:ext>
                </p:extLst>
              </p:nvPr>
            </p:nvGraphicFramePr>
            <p:xfrm>
              <a:off x="8298048" y="2130459"/>
              <a:ext cx="422253" cy="38167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22253" cy="381679"/>
                    </a:xfrm>
                    <a:prstGeom prst="rect">
                      <a:avLst/>
                    </a:prstGeom>
                  </am3d:spPr>
                  <am3d:camera>
                    <am3d:pos x="0" y="0" z="615470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46901" d="1000000"/>
                    <am3d:preTrans dx="0" dy="-13710234" dz="362805"/>
                    <am3d:scale>
                      <am3d:sx n="1000000" d="1000000"/>
                      <am3d:sy n="1000000" d="1000000"/>
                      <am3d:sz n="1000000" d="1000000"/>
                    </am3d:scale>
                    <am3d:rot ax="453980" ay="1071196" az="13991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07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lo 3D 11" descr="Cartella di file con contenuto">
                <a:extLst>
                  <a:ext uri="{FF2B5EF4-FFF2-40B4-BE49-F238E27FC236}">
                    <a16:creationId xmlns:a16="http://schemas.microsoft.com/office/drawing/2014/main" id="{CBE47187-677F-6FF4-E393-65D14CE5E6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98048" y="2130459"/>
                <a:ext cx="422253" cy="381679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2E1E631-ECD5-A294-6EC8-73B4F387E153}"/>
              </a:ext>
            </a:extLst>
          </p:cNvPr>
          <p:cNvSpPr txBox="1"/>
          <p:nvPr/>
        </p:nvSpPr>
        <p:spPr>
          <a:xfrm>
            <a:off x="7573611" y="2130459"/>
            <a:ext cx="42436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bg1"/>
                </a:solidFill>
              </a:rPr>
              <a:t>VAERSDATA.csv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</a:rPr>
              <a:t>raccoglie i dettagli del paziente e della segnalazione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bg1"/>
                </a:solidFill>
              </a:rPr>
              <a:t>VAERSVAX.csv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</a:rPr>
              <a:t>contiene i dettagli tecnici dei vaccini somministrati</a:t>
            </a:r>
            <a:endParaRPr lang="it-IT" sz="2000" b="1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bg1"/>
                </a:solidFill>
              </a:rPr>
              <a:t>VAERSSYMPTOMS.csv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</a:rPr>
              <a:t>raccoglie i sintomi che sono descritti a parole </a:t>
            </a:r>
          </a:p>
        </p:txBody>
      </p:sp>
    </p:spTree>
    <p:extLst>
      <p:ext uri="{BB962C8B-B14F-4D97-AF65-F5344CB8AC3E}">
        <p14:creationId xmlns:p14="http://schemas.microsoft.com/office/powerpoint/2010/main" val="402779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E66CBB-4FF4-B9D9-9835-5FE91C882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F3A28D9B-EA35-6F01-49C0-9806497F3565}"/>
              </a:ext>
            </a:extLst>
          </p:cNvPr>
          <p:cNvSpPr txBox="1"/>
          <p:nvPr/>
        </p:nvSpPr>
        <p:spPr>
          <a:xfrm>
            <a:off x="2549247" y="530734"/>
            <a:ext cx="2519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Elephant" panose="02020904090505020303" pitchFamily="18" charset="0"/>
              </a:rPr>
              <a:t>Fase 2 :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Elephant" panose="02020904090505020303" pitchFamily="18" charset="0"/>
              </a:rPr>
              <a:t>Data Cleaning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BFDDB5-7883-1251-CFCE-86FC4066F200}"/>
              </a:ext>
            </a:extLst>
          </p:cNvPr>
          <p:cNvSpPr txBox="1"/>
          <p:nvPr/>
        </p:nvSpPr>
        <p:spPr>
          <a:xfrm>
            <a:off x="4754888" y="4386860"/>
            <a:ext cx="1813219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Esempio : 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età &gt; 110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NuM_daY &gt; 2 anni</a:t>
            </a:r>
            <a:endParaRPr lang="it-IT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lo 3D 11" descr="Cartella di file con contenuto">
                <a:extLst>
                  <a:ext uri="{FF2B5EF4-FFF2-40B4-BE49-F238E27FC236}">
                    <a16:creationId xmlns:a16="http://schemas.microsoft.com/office/drawing/2014/main" id="{55359FA2-7267-D100-FA8B-9F56E31D0E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5760780"/>
                  </p:ext>
                </p:extLst>
              </p:nvPr>
            </p:nvGraphicFramePr>
            <p:xfrm>
              <a:off x="396856" y="110629"/>
              <a:ext cx="1161698" cy="106643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1698" cy="1066436"/>
                    </a:xfrm>
                    <a:prstGeom prst="rect">
                      <a:avLst/>
                    </a:prstGeom>
                  </am3d:spPr>
                  <am3d:camera>
                    <am3d:pos x="0" y="0" z="615470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46901" d="1000000"/>
                    <am3d:preTrans dx="0" dy="-13710234" dz="362805"/>
                    <am3d:scale>
                      <am3d:sx n="1000000" d="1000000"/>
                      <am3d:sy n="1000000" d="1000000"/>
                      <am3d:sz n="1000000" d="1000000"/>
                    </am3d:scale>
                    <am3d:rot ax="9795944" ay="-2192203" az="-1019110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90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lo 3D 11" descr="Cartella di file con contenuto">
                <a:extLst>
                  <a:ext uri="{FF2B5EF4-FFF2-40B4-BE49-F238E27FC236}">
                    <a16:creationId xmlns:a16="http://schemas.microsoft.com/office/drawing/2014/main" id="{55359FA2-7267-D100-FA8B-9F56E31D0E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856" y="110629"/>
                <a:ext cx="1161698" cy="1066436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17F59A4-D892-0530-B289-DEC1728761F6}"/>
              </a:ext>
            </a:extLst>
          </p:cNvPr>
          <p:cNvSpPr txBox="1"/>
          <p:nvPr/>
        </p:nvSpPr>
        <p:spPr>
          <a:xfrm>
            <a:off x="713007" y="2005263"/>
            <a:ext cx="29452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questa fase ho eliminato le </a:t>
            </a:r>
            <a:r>
              <a:rPr lang="it-IT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colonne non necessarie 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alla finalità del modello e che andavano a creare rumore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A123056-CF67-F2D7-90B9-C7E8E278D6B1}"/>
              </a:ext>
            </a:extLst>
          </p:cNvPr>
          <p:cNvSpPr txBox="1"/>
          <p:nvPr/>
        </p:nvSpPr>
        <p:spPr>
          <a:xfrm>
            <a:off x="3918501" y="2005263"/>
            <a:ext cx="30713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Poi ho cancellato le </a:t>
            </a:r>
            <a:r>
              <a:rPr lang="it-IT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righe duplicate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quelle che presentavano </a:t>
            </a:r>
            <a:r>
              <a:rPr lang="it-IT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 di campionamento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imputato le righe che presentavano valori &lt;&lt;null&gt;&gt;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BE712AB-7F4C-6477-D094-AC9631D07548}"/>
              </a:ext>
            </a:extLst>
          </p:cNvPr>
          <p:cNvSpPr txBox="1"/>
          <p:nvPr/>
        </p:nvSpPr>
        <p:spPr>
          <a:xfrm>
            <a:off x="665873" y="4079084"/>
            <a:ext cx="3246942" cy="20621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RECVDATE</a:t>
            </a:r>
          </a:p>
          <a:p>
            <a:pPr marL="285750" indent="-285750">
              <a:buFontTx/>
              <a:buChar char="-"/>
            </a:pPr>
            <a:r>
              <a:rPr lang="it-IT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RPT_DATE</a:t>
            </a:r>
          </a:p>
          <a:p>
            <a:pPr marL="285750" indent="-285750">
              <a:buFontTx/>
              <a:buChar char="-"/>
            </a:pPr>
            <a:r>
              <a:rPr lang="it-IT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TODAYS_DATE</a:t>
            </a:r>
          </a:p>
          <a:p>
            <a:pPr marL="285750" indent="-285750">
              <a:buFontTx/>
              <a:buChar char="-"/>
            </a:pPr>
            <a:r>
              <a:rPr lang="it-IT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</a:p>
          <a:p>
            <a:r>
              <a:rPr lang="it-IT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  V_ADMINBY</a:t>
            </a:r>
          </a:p>
          <a:p>
            <a:pPr marL="285750" indent="-285750">
              <a:buFontTx/>
              <a:buChar char="-"/>
            </a:pPr>
            <a:r>
              <a:rPr lang="it-IT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V_FUNDBY </a:t>
            </a:r>
          </a:p>
          <a:p>
            <a:pPr marL="285750" indent="-285750">
              <a:buFontTx/>
              <a:buChar char="-"/>
            </a:pPr>
            <a:r>
              <a:rPr lang="it-IT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SPLTTYPE</a:t>
            </a:r>
          </a:p>
          <a:p>
            <a:pPr marL="285750" indent="-285750">
              <a:buFontTx/>
              <a:buChar char="-"/>
            </a:pPr>
            <a:endParaRPr lang="it-IT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07FF8DF-E460-7FF6-669C-4123072F83A5}"/>
              </a:ext>
            </a:extLst>
          </p:cNvPr>
          <p:cNvSpPr txBox="1"/>
          <p:nvPr/>
        </p:nvSpPr>
        <p:spPr>
          <a:xfrm>
            <a:off x="2414556" y="4079084"/>
            <a:ext cx="16965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FORM_VERS </a:t>
            </a:r>
          </a:p>
          <a:p>
            <a:r>
              <a:rPr lang="it-IT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VAX_LOT</a:t>
            </a:r>
          </a:p>
          <a:p>
            <a:r>
              <a:rPr lang="it-IT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AGE_YR</a:t>
            </a:r>
          </a:p>
          <a:p>
            <a:r>
              <a:rPr lang="it-IT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CAGE_MO </a:t>
            </a:r>
          </a:p>
          <a:p>
            <a:r>
              <a:rPr lang="it-IT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VAX_NAME </a:t>
            </a:r>
          </a:p>
          <a:p>
            <a:r>
              <a:rPr lang="it-IT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VAX_SITE</a:t>
            </a:r>
          </a:p>
          <a:p>
            <a:r>
              <a:rPr lang="it-IT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VAX_ROUTE</a:t>
            </a:r>
          </a:p>
        </p:txBody>
      </p:sp>
      <p:cxnSp>
        <p:nvCxnSpPr>
          <p:cNvPr id="31" name="Connettore curvo 30">
            <a:extLst>
              <a:ext uri="{FF2B5EF4-FFF2-40B4-BE49-F238E27FC236}">
                <a16:creationId xmlns:a16="http://schemas.microsoft.com/office/drawing/2014/main" id="{DC90DCF0-DE06-F1FB-0B78-52D285FB561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62895" y="1299231"/>
            <a:ext cx="772236" cy="63982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375EAFDA-1941-D129-407B-D9AB194ADC18}"/>
              </a:ext>
            </a:extLst>
          </p:cNvPr>
          <p:cNvCxnSpPr>
            <a:cxnSpLocks/>
          </p:cNvCxnSpPr>
          <p:nvPr/>
        </p:nvCxnSpPr>
        <p:spPr>
          <a:xfrm rot="5400000">
            <a:off x="2606433" y="1348889"/>
            <a:ext cx="772238" cy="540511"/>
          </a:xfrm>
          <a:prstGeom prst="curvedConnector3">
            <a:avLst>
              <a:gd name="adj1" fmla="val 42442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72D7BA13-519F-4C59-D1C9-F773D8B3A60F}"/>
              </a:ext>
            </a:extLst>
          </p:cNvPr>
          <p:cNvCxnSpPr>
            <a:cxnSpLocks/>
          </p:cNvCxnSpPr>
          <p:nvPr/>
        </p:nvCxnSpPr>
        <p:spPr>
          <a:xfrm>
            <a:off x="2289344" y="3496942"/>
            <a:ext cx="0" cy="489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0C86908F-CC43-81D1-76ED-82C27F2BCF9B}"/>
              </a:ext>
            </a:extLst>
          </p:cNvPr>
          <p:cNvCxnSpPr>
            <a:cxnSpLocks/>
          </p:cNvCxnSpPr>
          <p:nvPr/>
        </p:nvCxnSpPr>
        <p:spPr>
          <a:xfrm>
            <a:off x="5564220" y="3841901"/>
            <a:ext cx="0" cy="474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618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2A36E5-4D09-4760-097D-DD11383DA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80BE29-5A23-DE12-01D3-9EC2980A953F}"/>
              </a:ext>
            </a:extLst>
          </p:cNvPr>
          <p:cNvSpPr txBox="1"/>
          <p:nvPr/>
        </p:nvSpPr>
        <p:spPr>
          <a:xfrm>
            <a:off x="3048811" y="1172025"/>
            <a:ext cx="60943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CREAZIONE DELLA VARIABILE TARGER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B151A80-1602-259B-DA98-0515C3155D59}"/>
              </a:ext>
            </a:extLst>
          </p:cNvPr>
          <p:cNvSpPr txBox="1"/>
          <p:nvPr/>
        </p:nvSpPr>
        <p:spPr>
          <a:xfrm>
            <a:off x="2465224" y="2131155"/>
            <a:ext cx="69965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variabile target </a:t>
            </a:r>
            <a:r>
              <a:rPr lang="it-IT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IS_SEVERE 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 stata generata analizzando le seguenti colonne del dataset originale, che rappresentano i </a:t>
            </a:r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criteri clinici di gravità:</a:t>
            </a:r>
          </a:p>
          <a:p>
            <a:pPr algn="ctr"/>
            <a:endParaRPr lang="it-IT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DIED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Indica il decesso del paziente.</a:t>
            </a:r>
          </a:p>
          <a:p>
            <a:pPr algn="ctr"/>
            <a:r>
              <a:rPr lang="it-IT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L_THREAT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Indica un evento con immediato pericolo di vita .</a:t>
            </a:r>
          </a:p>
          <a:p>
            <a:pPr algn="ctr"/>
            <a:r>
              <a:rPr lang="it-IT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Indica la necessità di ricovero ospedaliero.</a:t>
            </a:r>
          </a:p>
          <a:p>
            <a:pPr algn="ctr"/>
            <a:r>
              <a:rPr lang="it-IT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Indica il sopraggiungere di una disabilità permanente o persistente.</a:t>
            </a:r>
          </a:p>
          <a:p>
            <a:pPr algn="ctr"/>
            <a:r>
              <a:rPr lang="it-IT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BIRTH_DEFECT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Indica se ha portato ad anomalie o difetti permanenti</a:t>
            </a:r>
          </a:p>
        </p:txBody>
      </p:sp>
    </p:spTree>
    <p:extLst>
      <p:ext uri="{BB962C8B-B14F-4D97-AF65-F5344CB8AC3E}">
        <p14:creationId xmlns:p14="http://schemas.microsoft.com/office/powerpoint/2010/main" val="2169287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</Words>
  <Application>Microsoft Macintosh PowerPoint</Application>
  <PresentationFormat>Widescreen</PresentationFormat>
  <Paragraphs>79</Paragraphs>
  <Slides>27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4" baseType="lpstr">
      <vt:lpstr>Arial</vt:lpstr>
      <vt:lpstr>Arial Rounded MT Bold</vt:lpstr>
      <vt:lpstr>Calibri</vt:lpstr>
      <vt:lpstr>Calibri Light</vt:lpstr>
      <vt:lpstr>Elephant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Martina Ciccone</dc:creator>
  <cp:lastModifiedBy>MARCO DONATIELLO</cp:lastModifiedBy>
  <cp:revision>1</cp:revision>
  <dcterms:created xsi:type="dcterms:W3CDTF">2026-02-14T18:28:38Z</dcterms:created>
  <dcterms:modified xsi:type="dcterms:W3CDTF">2026-02-17T14:58:31Z</dcterms:modified>
</cp:coreProperties>
</file>